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4"/>
  </p:notesMasterIdLst>
  <p:sldIdLst>
    <p:sldId id="256" r:id="rId2"/>
    <p:sldId id="258" r:id="rId3"/>
    <p:sldId id="260" r:id="rId4"/>
    <p:sldId id="261" r:id="rId5"/>
    <p:sldId id="296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263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DM Sans" pitchFamily="2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Black" panose="00000A00000000000000" pitchFamily="2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717AE3-723F-47DF-AEDC-75830FEB1807}">
  <a:tblStyle styleId="{B6717AE3-723F-47DF-AEDC-75830FEB18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F5721CF-2747-4F7E-B141-3EA1C44271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2" d="100"/>
          <a:sy n="52" d="100"/>
        </p:scale>
        <p:origin x="24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9233a2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9233a2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5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270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90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322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6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633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69233a260_0_22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69233a260_0_22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9233a2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9233a2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346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040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54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69233a26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69233a26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729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53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784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435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322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168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863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9233a2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9233a2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4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9233a2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9233a2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634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9233a2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9233a2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73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9233a2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9233a2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9233a2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9233a2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168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9233a2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9233a2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09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9233a26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69233a26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59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2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49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88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82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9233a260_0_2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9233a260_0_2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1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2507" y="1201925"/>
            <a:ext cx="6879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32500" y="3367675"/>
            <a:ext cx="6879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bg>
      <p:bgPr>
        <a:gradFill>
          <a:gsLst>
            <a:gs pos="0">
              <a:schemeClr val="lt1"/>
            </a:gs>
            <a:gs pos="50000">
              <a:schemeClr val="l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358025" y="366000"/>
            <a:ext cx="8427900" cy="44115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2"/>
          </p:nvPr>
        </p:nvSpPr>
        <p:spPr>
          <a:xfrm>
            <a:off x="1946450" y="1595475"/>
            <a:ext cx="225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1946450" y="2104575"/>
            <a:ext cx="2251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3"/>
          </p:nvPr>
        </p:nvSpPr>
        <p:spPr>
          <a:xfrm>
            <a:off x="4946000" y="1595475"/>
            <a:ext cx="225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4"/>
          </p:nvPr>
        </p:nvSpPr>
        <p:spPr>
          <a:xfrm>
            <a:off x="4946000" y="2104575"/>
            <a:ext cx="2251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5"/>
          </p:nvPr>
        </p:nvSpPr>
        <p:spPr>
          <a:xfrm>
            <a:off x="1946450" y="2943100"/>
            <a:ext cx="225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6"/>
          </p:nvPr>
        </p:nvSpPr>
        <p:spPr>
          <a:xfrm>
            <a:off x="1946450" y="3452200"/>
            <a:ext cx="2251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7"/>
          </p:nvPr>
        </p:nvSpPr>
        <p:spPr>
          <a:xfrm>
            <a:off x="4946000" y="2943100"/>
            <a:ext cx="225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8"/>
          </p:nvPr>
        </p:nvSpPr>
        <p:spPr>
          <a:xfrm>
            <a:off x="4946000" y="3452200"/>
            <a:ext cx="2251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713100" y="874800"/>
            <a:ext cx="7717800" cy="3393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bg>
      <p:bgPr>
        <a:gradFill>
          <a:gsLst>
            <a:gs pos="0">
              <a:schemeClr val="lt1"/>
            </a:gs>
            <a:gs pos="5000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358025" y="366000"/>
            <a:ext cx="8427900" cy="44115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50000">
              <a:schemeClr val="l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713100" y="874800"/>
            <a:ext cx="7717800" cy="3393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094225" y="3294875"/>
            <a:ext cx="30231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094225" y="2368763"/>
            <a:ext cx="32655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94225" y="1179329"/>
            <a:ext cx="1851300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5502175" y="1096350"/>
            <a:ext cx="2776200" cy="295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358025" y="366000"/>
            <a:ext cx="8427900" cy="44115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029200" y="2475650"/>
            <a:ext cx="3192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029200" y="2774757"/>
            <a:ext cx="3192900" cy="69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4921850" y="2475650"/>
            <a:ext cx="3192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921850" y="2774750"/>
            <a:ext cx="3192900" cy="69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358025" y="366000"/>
            <a:ext cx="8427900" cy="44115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713100" y="874800"/>
            <a:ext cx="7717800" cy="3393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5000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358025" y="366000"/>
            <a:ext cx="8427900" cy="44115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99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16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7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358025" y="366000"/>
            <a:ext cx="8427900" cy="44115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713290" y="1475000"/>
            <a:ext cx="246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13290" y="1984098"/>
            <a:ext cx="246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3338525" y="1475000"/>
            <a:ext cx="246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3338525" y="1984100"/>
            <a:ext cx="246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/>
          </p:nvPr>
        </p:nvSpPr>
        <p:spPr>
          <a:xfrm>
            <a:off x="713225" y="3059149"/>
            <a:ext cx="246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713225" y="3568250"/>
            <a:ext cx="246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/>
          </p:nvPr>
        </p:nvSpPr>
        <p:spPr>
          <a:xfrm>
            <a:off x="3338525" y="3059150"/>
            <a:ext cx="246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338525" y="3568250"/>
            <a:ext cx="246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/>
          </p:nvPr>
        </p:nvSpPr>
        <p:spPr>
          <a:xfrm>
            <a:off x="5963750" y="1475000"/>
            <a:ext cx="246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5963750" y="1984100"/>
            <a:ext cx="246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/>
          </p:nvPr>
        </p:nvSpPr>
        <p:spPr>
          <a:xfrm>
            <a:off x="5963750" y="3059150"/>
            <a:ext cx="246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963750" y="3568250"/>
            <a:ext cx="246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1600" y="445025"/>
            <a:ext cx="77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1600" y="1152475"/>
            <a:ext cx="7720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Char char="●"/>
              <a:defRPr sz="1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Char char="○"/>
              <a:defRPr sz="1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Char char="■"/>
              <a:defRPr sz="1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Char char="●"/>
              <a:defRPr sz="1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Char char="○"/>
              <a:defRPr sz="1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Char char="■"/>
              <a:defRPr sz="1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Char char="●"/>
              <a:defRPr sz="1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Char char="○"/>
              <a:defRPr sz="1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Char char="■"/>
              <a:defRPr sz="1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6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hyperlink" Target="file:///C:\eda\map.html" TargetMode="External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file:///C:\eda\tasa_promedio_map.html" TargetMode="Externa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/>
        </p:nvSpPr>
        <p:spPr>
          <a:xfrm>
            <a:off x="713100" y="874800"/>
            <a:ext cx="7717800" cy="3393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/>
          </p:nvPr>
        </p:nvSpPr>
        <p:spPr>
          <a:xfrm>
            <a:off x="1073346" y="178875"/>
            <a:ext cx="6879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El grito silencioso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4092268" y="3771000"/>
            <a:ext cx="6879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-ES" dirty="0"/>
              <a:t>Análisis de datos de los suicidios en España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16" name="Imagen 15" descr="Forma, Flecha&#10;&#10;Descripción generada automáticamente">
            <a:extLst>
              <a:ext uri="{FF2B5EF4-FFF2-40B4-BE49-F238E27FC236}">
                <a16:creationId xmlns:a16="http://schemas.microsoft.com/office/drawing/2014/main" id="{C216B54D-0828-48AD-0CDE-B1229C87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480" y="2105426"/>
            <a:ext cx="2823580" cy="14982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1066045" y="1360804"/>
            <a:ext cx="7552661" cy="1495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Datos por comunidad autónoma</a:t>
            </a:r>
            <a:endParaRPr sz="5000" dirty="0"/>
          </a:p>
        </p:txBody>
      </p:sp>
      <p:cxnSp>
        <p:nvCxnSpPr>
          <p:cNvPr id="189" name="Google Shape;189;p32"/>
          <p:cNvCxnSpPr/>
          <p:nvPr/>
        </p:nvCxnSpPr>
        <p:spPr>
          <a:xfrm>
            <a:off x="1066045" y="3035091"/>
            <a:ext cx="4565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E6B69E50-9DBD-34EA-9034-E32FC7C2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72" y="2320412"/>
            <a:ext cx="2530407" cy="19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9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1640715-099C-7075-26DD-6C47B108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27" y="730706"/>
            <a:ext cx="6172176" cy="3682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33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CB96200-EC50-3A72-DF0A-74D7AB99F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61" y="1475445"/>
            <a:ext cx="3956842" cy="238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8AD9CF-71C4-8EF5-0D84-3DB3F740F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199" y="1475445"/>
            <a:ext cx="3993180" cy="238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935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7BBDEDA-1E8C-60B2-FEDD-B11A401D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316" y="719131"/>
            <a:ext cx="5151367" cy="370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06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AF4274-8F84-D9B6-29EA-7AF8CB9C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2" y="1229332"/>
            <a:ext cx="8086197" cy="268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3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4D4838E-FF23-7F4A-2776-86336AC1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54" y="578051"/>
            <a:ext cx="3849621" cy="229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D0A2D85-3FA5-0AAB-C55E-838864F31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14" y="578051"/>
            <a:ext cx="3804669" cy="2269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711EEF-B141-AE1D-964A-C45858FA0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149" y="2754639"/>
            <a:ext cx="3312244" cy="197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7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667829" y="428300"/>
            <a:ext cx="7717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MAPA </a:t>
            </a:r>
            <a:endParaRPr dirty="0"/>
          </a:p>
        </p:txBody>
      </p:sp>
      <p:cxnSp>
        <p:nvCxnSpPr>
          <p:cNvPr id="226" name="Google Shape;226;p35"/>
          <p:cNvCxnSpPr/>
          <p:nvPr/>
        </p:nvCxnSpPr>
        <p:spPr>
          <a:xfrm>
            <a:off x="4848525" y="790175"/>
            <a:ext cx="4295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0" name="Objeto 19">
            <a:hlinkClick r:id="rId3"/>
            <a:extLst>
              <a:ext uri="{FF2B5EF4-FFF2-40B4-BE49-F238E27FC236}">
                <a16:creationId xmlns:a16="http://schemas.microsoft.com/office/drawing/2014/main" id="{6CFBF598-A83E-0634-154A-8419225AF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038715"/>
              </p:ext>
            </p:extLst>
          </p:nvPr>
        </p:nvGraphicFramePr>
        <p:xfrm>
          <a:off x="1233055" y="2571750"/>
          <a:ext cx="1967345" cy="1735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4" imgW="914597" imgH="806311" progId="Package">
                  <p:embed/>
                </p:oleObj>
              </mc:Choice>
              <mc:Fallback>
                <p:oleObj name="Objeto empaquetador del shell" showAsIcon="1" r:id="rId4" imgW="914597" imgH="80631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3055" y="2571750"/>
                        <a:ext cx="1967345" cy="1735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95FD3358-75C6-A77E-8354-68A227856C52}"/>
              </a:ext>
            </a:extLst>
          </p:cNvPr>
          <p:cNvSpPr txBox="1"/>
          <p:nvPr/>
        </p:nvSpPr>
        <p:spPr>
          <a:xfrm>
            <a:off x="955964" y="1475843"/>
            <a:ext cx="2521526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Consolas" panose="020B0609020204030204" pitchFamily="49" charset="0"/>
              </a:rPr>
              <a:t>Basado por cantidad de suicidios totales desde 1980 hasta 2022</a:t>
            </a:r>
          </a:p>
        </p:txBody>
      </p:sp>
      <p:graphicFrame>
        <p:nvGraphicFramePr>
          <p:cNvPr id="22" name="Objeto 21">
            <a:hlinkClick r:id="rId6"/>
            <a:extLst>
              <a:ext uri="{FF2B5EF4-FFF2-40B4-BE49-F238E27FC236}">
                <a16:creationId xmlns:a16="http://schemas.microsoft.com/office/drawing/2014/main" id="{09CFDED1-3A04-404A-9AB7-9B6C56146E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318107"/>
              </p:ext>
            </p:extLst>
          </p:nvPr>
        </p:nvGraphicFramePr>
        <p:xfrm>
          <a:off x="5908830" y="2571749"/>
          <a:ext cx="1967345" cy="173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7" imgW="914597" imgH="806311" progId="Package">
                  <p:embed/>
                </p:oleObj>
              </mc:Choice>
              <mc:Fallback>
                <p:oleObj name="Objeto empaquetador del shell" showAsIcon="1" r:id="rId7" imgW="914597" imgH="80631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8830" y="2571749"/>
                        <a:ext cx="1967345" cy="173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BD5B5621-C8C5-7D01-6560-FF83A172D027}"/>
              </a:ext>
            </a:extLst>
          </p:cNvPr>
          <p:cNvSpPr txBox="1"/>
          <p:nvPr/>
        </p:nvSpPr>
        <p:spPr>
          <a:xfrm>
            <a:off x="6001506" y="1260400"/>
            <a:ext cx="1989437" cy="9541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Consolas" panose="020B0609020204030204" pitchFamily="49" charset="0"/>
              </a:rPr>
              <a:t>Basado por tasa de suicidios promedio desde 2008 hasta 2022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1066045" y="1159913"/>
            <a:ext cx="6096754" cy="1541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Datos basados en factores socioeconómicos</a:t>
            </a:r>
            <a:endParaRPr sz="4800" dirty="0"/>
          </a:p>
        </p:txBody>
      </p:sp>
      <p:cxnSp>
        <p:nvCxnSpPr>
          <p:cNvPr id="189" name="Google Shape;189;p32"/>
          <p:cNvCxnSpPr/>
          <p:nvPr/>
        </p:nvCxnSpPr>
        <p:spPr>
          <a:xfrm>
            <a:off x="1066045" y="3035091"/>
            <a:ext cx="4565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484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BE03-ED96-1412-7F4D-DA588F41BDB1}"/>
              </a:ext>
            </a:extLst>
          </p:cNvPr>
          <p:cNvSpPr txBox="1"/>
          <p:nvPr/>
        </p:nvSpPr>
        <p:spPr>
          <a:xfrm>
            <a:off x="2756668" y="374073"/>
            <a:ext cx="33586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000" dirty="0">
                <a:highlight>
                  <a:srgbClr val="C0C0C0"/>
                </a:highlight>
                <a:latin typeface="Consolas" panose="020B0609020204030204" pitchFamily="49" charset="0"/>
              </a:rPr>
              <a:t>Inflación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80E5F1-A875-C1E1-9445-52462C00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96" y="2421902"/>
            <a:ext cx="4236109" cy="2296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D0860D-A813-5523-755B-5AF6E93F2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497" y="1321951"/>
            <a:ext cx="4028291" cy="218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E1113FB-30A0-4F17-5586-772EA3EE8036}"/>
              </a:ext>
            </a:extLst>
          </p:cNvPr>
          <p:cNvSpPr txBox="1"/>
          <p:nvPr/>
        </p:nvSpPr>
        <p:spPr>
          <a:xfrm>
            <a:off x="1891145" y="1988344"/>
            <a:ext cx="1016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r = 0.92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AE2733-168A-A94D-140A-23454EC0E3E1}"/>
              </a:ext>
            </a:extLst>
          </p:cNvPr>
          <p:cNvSpPr txBox="1"/>
          <p:nvPr/>
        </p:nvSpPr>
        <p:spPr>
          <a:xfrm>
            <a:off x="6788727" y="92807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r = 0.80</a:t>
            </a:r>
          </a:p>
        </p:txBody>
      </p:sp>
    </p:spTree>
    <p:extLst>
      <p:ext uri="{BB962C8B-B14F-4D97-AF65-F5344CB8AC3E}">
        <p14:creationId xmlns:p14="http://schemas.microsoft.com/office/powerpoint/2010/main" val="363607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BE03-ED96-1412-7F4D-DA588F41BDB1}"/>
              </a:ext>
            </a:extLst>
          </p:cNvPr>
          <p:cNvSpPr txBox="1"/>
          <p:nvPr/>
        </p:nvSpPr>
        <p:spPr>
          <a:xfrm>
            <a:off x="452617" y="425207"/>
            <a:ext cx="92986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dirty="0">
                <a:highlight>
                  <a:srgbClr val="C0C0C0"/>
                </a:highlight>
                <a:latin typeface="Consolas" panose="020B0609020204030204" pitchFamily="49" charset="0"/>
              </a:rPr>
              <a:t>Presupuesto a hospitales mentales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8BC5AD0-1DD6-369F-96E6-7CB916DF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93" y="1745672"/>
            <a:ext cx="5692814" cy="2792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F9085E-E88E-AD6D-9A5E-E310DF2A2922}"/>
              </a:ext>
            </a:extLst>
          </p:cNvPr>
          <p:cNvSpPr txBox="1"/>
          <p:nvPr/>
        </p:nvSpPr>
        <p:spPr>
          <a:xfrm>
            <a:off x="4174294" y="133588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r = 0.56</a:t>
            </a:r>
          </a:p>
        </p:txBody>
      </p:sp>
    </p:spTree>
    <p:extLst>
      <p:ext uri="{BB962C8B-B14F-4D97-AF65-F5344CB8AC3E}">
        <p14:creationId xmlns:p14="http://schemas.microsoft.com/office/powerpoint/2010/main" val="377973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/>
              <a:t>Hipótesis</a:t>
            </a:r>
            <a:endParaRPr sz="3000"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4"/>
          </p:nvPr>
        </p:nvSpPr>
        <p:spPr>
          <a:xfrm>
            <a:off x="3338450" y="1856037"/>
            <a:ext cx="246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Existe una correlación positiva entre la inflación y la cantidad de suicidios.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lang="es-ES"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6"/>
          </p:nvPr>
        </p:nvSpPr>
        <p:spPr>
          <a:xfrm>
            <a:off x="479518" y="3568250"/>
            <a:ext cx="246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s-ES" altLang="ko-KR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Las comunidades con mayor población presentan una mayor cantidad de suicidios.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lang="ko-KR" altLang="es-ES"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8"/>
          </p:nvPr>
        </p:nvSpPr>
        <p:spPr>
          <a:xfrm>
            <a:off x="3025518" y="3568250"/>
            <a:ext cx="29382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Los indicadores del sector de vivienda muestran una correlación positiva con la cantidad de suicidios.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169" name="Google Shape;169;p30"/>
          <p:cNvCxnSpPr>
            <a:cxnSpLocks/>
          </p:cNvCxnSpPr>
          <p:nvPr/>
        </p:nvCxnSpPr>
        <p:spPr>
          <a:xfrm>
            <a:off x="3338450" y="790175"/>
            <a:ext cx="580555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30"/>
          <p:cNvSpPr txBox="1">
            <a:spLocks noGrp="1"/>
          </p:cNvSpPr>
          <p:nvPr>
            <p:ph type="subTitle" idx="13"/>
          </p:nvPr>
        </p:nvSpPr>
        <p:spPr>
          <a:xfrm>
            <a:off x="5963750" y="1856037"/>
            <a:ext cx="27798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Los hombres jóvenes, de entre 15 y 30 años, constituyen el grupo con la mayor cantidad de suicidios.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lang="es-ES"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15"/>
          </p:nvPr>
        </p:nvSpPr>
        <p:spPr>
          <a:xfrm>
            <a:off x="5805350" y="3553605"/>
            <a:ext cx="29382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A medida que aumentan la pobreza y los riesgos de exclusión social, también aumenta el número de suicidios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lang="es-ES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FACF26FE-78E0-0DC9-B7E2-F41F1CDE284C}"/>
              </a:ext>
            </a:extLst>
          </p:cNvPr>
          <p:cNvSpPr txBox="1">
            <a:spLocks/>
          </p:cNvSpPr>
          <p:nvPr/>
        </p:nvSpPr>
        <p:spPr>
          <a:xfrm>
            <a:off x="1124975" y="1932987"/>
            <a:ext cx="821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Black"/>
              <a:buNone/>
              <a:defRPr sz="27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Black"/>
              <a:buNone/>
              <a:defRPr sz="2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Black"/>
              <a:buNone/>
              <a:defRPr sz="2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Black"/>
              <a:buNone/>
              <a:defRPr sz="2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Black"/>
              <a:buNone/>
              <a:defRPr sz="2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Black"/>
              <a:buNone/>
              <a:defRPr sz="2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Black"/>
              <a:buNone/>
              <a:defRPr sz="2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Black"/>
              <a:buNone/>
              <a:defRPr sz="2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Black"/>
              <a:buNone/>
              <a:defRPr sz="2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br>
              <a:rPr lang="es-ES" dirty="0"/>
            </a:br>
            <a:r>
              <a:rPr lang="es-ES" dirty="0"/>
              <a:t>01</a:t>
            </a:r>
            <a:br>
              <a:rPr lang="es-ES" dirty="0"/>
            </a:b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F8DBA4A-B624-FC3E-E3BF-D092486905C1}"/>
              </a:ext>
            </a:extLst>
          </p:cNvPr>
          <p:cNvSpPr txBox="1"/>
          <p:nvPr/>
        </p:nvSpPr>
        <p:spPr>
          <a:xfrm>
            <a:off x="400418" y="1859211"/>
            <a:ext cx="2625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0" dirty="0">
                <a:solidFill>
                  <a:schemeClr val="tx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Los esfuerzos del gobierno para mejorar la salud mental no han sido efectivos</a:t>
            </a:r>
            <a:r>
              <a:rPr lang="es-E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s-ES" dirty="0"/>
          </a:p>
        </p:txBody>
      </p:sp>
      <p:sp>
        <p:nvSpPr>
          <p:cNvPr id="14" name="Google Shape;236;p37">
            <a:extLst>
              <a:ext uri="{FF2B5EF4-FFF2-40B4-BE49-F238E27FC236}">
                <a16:creationId xmlns:a16="http://schemas.microsoft.com/office/drawing/2014/main" id="{4C1A6170-56DF-7375-0CA2-C4BCF7EB2FAB}"/>
              </a:ext>
            </a:extLst>
          </p:cNvPr>
          <p:cNvSpPr txBox="1">
            <a:spLocks/>
          </p:cNvSpPr>
          <p:nvPr/>
        </p:nvSpPr>
        <p:spPr>
          <a:xfrm>
            <a:off x="4161050" y="1441002"/>
            <a:ext cx="821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 sz="2700" b="1" dirty="0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8" name="Google Shape;236;p37">
            <a:extLst>
              <a:ext uri="{FF2B5EF4-FFF2-40B4-BE49-F238E27FC236}">
                <a16:creationId xmlns:a16="http://schemas.microsoft.com/office/drawing/2014/main" id="{F7618920-8A96-E0AF-8BDD-862D2DDAC00B}"/>
              </a:ext>
            </a:extLst>
          </p:cNvPr>
          <p:cNvSpPr txBox="1">
            <a:spLocks/>
          </p:cNvSpPr>
          <p:nvPr/>
        </p:nvSpPr>
        <p:spPr>
          <a:xfrm>
            <a:off x="6786350" y="1437237"/>
            <a:ext cx="821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 sz="2700" b="1" dirty="0"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9" name="Google Shape;236;p37">
            <a:extLst>
              <a:ext uri="{FF2B5EF4-FFF2-40B4-BE49-F238E27FC236}">
                <a16:creationId xmlns:a16="http://schemas.microsoft.com/office/drawing/2014/main" id="{D35919B5-7D68-88EE-0A42-584E2A7BF847}"/>
              </a:ext>
            </a:extLst>
          </p:cNvPr>
          <p:cNvSpPr txBox="1">
            <a:spLocks/>
          </p:cNvSpPr>
          <p:nvPr/>
        </p:nvSpPr>
        <p:spPr>
          <a:xfrm>
            <a:off x="1124975" y="3061201"/>
            <a:ext cx="821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 sz="2700" b="1" dirty="0"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2" name="Google Shape;236;p37">
            <a:extLst>
              <a:ext uri="{FF2B5EF4-FFF2-40B4-BE49-F238E27FC236}">
                <a16:creationId xmlns:a16="http://schemas.microsoft.com/office/drawing/2014/main" id="{087BB27B-028A-C44B-BCE3-4DC1A875CA27}"/>
              </a:ext>
            </a:extLst>
          </p:cNvPr>
          <p:cNvSpPr txBox="1">
            <a:spLocks/>
          </p:cNvSpPr>
          <p:nvPr/>
        </p:nvSpPr>
        <p:spPr>
          <a:xfrm>
            <a:off x="4163929" y="3033421"/>
            <a:ext cx="821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 sz="2700" b="1" dirty="0"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5" name="Google Shape;236;p37">
            <a:extLst>
              <a:ext uri="{FF2B5EF4-FFF2-40B4-BE49-F238E27FC236}">
                <a16:creationId xmlns:a16="http://schemas.microsoft.com/office/drawing/2014/main" id="{14415F42-AB69-651F-FCDA-E9F0F0C2CEB9}"/>
              </a:ext>
            </a:extLst>
          </p:cNvPr>
          <p:cNvSpPr txBox="1">
            <a:spLocks/>
          </p:cNvSpPr>
          <p:nvPr/>
        </p:nvSpPr>
        <p:spPr>
          <a:xfrm>
            <a:off x="6863616" y="3075798"/>
            <a:ext cx="821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 sz="2700" b="1" dirty="0"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BE03-ED96-1412-7F4D-DA588F41BDB1}"/>
              </a:ext>
            </a:extLst>
          </p:cNvPr>
          <p:cNvSpPr txBox="1"/>
          <p:nvPr/>
        </p:nvSpPr>
        <p:spPr>
          <a:xfrm>
            <a:off x="452617" y="425207"/>
            <a:ext cx="92986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dirty="0">
                <a:highlight>
                  <a:srgbClr val="C0C0C0"/>
                </a:highlight>
                <a:latin typeface="Consolas" panose="020B0609020204030204" pitchFamily="49" charset="0"/>
              </a:rPr>
              <a:t>Presupuesto a hospitales mentales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E27C422-4E31-BF62-3850-57ABC41F3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271" y="1364022"/>
            <a:ext cx="5299613" cy="300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9402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BE03-ED96-1412-7F4D-DA588F41BDB1}"/>
              </a:ext>
            </a:extLst>
          </p:cNvPr>
          <p:cNvSpPr txBox="1"/>
          <p:nvPr/>
        </p:nvSpPr>
        <p:spPr>
          <a:xfrm>
            <a:off x="452617" y="425207"/>
            <a:ext cx="92986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dirty="0">
                <a:highlight>
                  <a:srgbClr val="C0C0C0"/>
                </a:highlight>
                <a:latin typeface="Consolas" panose="020B0609020204030204" pitchFamily="49" charset="0"/>
              </a:rPr>
              <a:t>Presupuesto a hospitales mentales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E27C422-4E31-BF62-3850-57ABC41F3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271" y="1364022"/>
            <a:ext cx="5299613" cy="300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789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BE03-ED96-1412-7F4D-DA588F41BDB1}"/>
              </a:ext>
            </a:extLst>
          </p:cNvPr>
          <p:cNvSpPr txBox="1"/>
          <p:nvPr/>
        </p:nvSpPr>
        <p:spPr>
          <a:xfrm>
            <a:off x="902890" y="501408"/>
            <a:ext cx="92986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dirty="0">
                <a:highlight>
                  <a:srgbClr val="C0C0C0"/>
                </a:highlight>
                <a:latin typeface="Consolas" panose="020B0609020204030204" pitchFamily="49" charset="0"/>
              </a:rPr>
              <a:t>Cantidad de camas psiquiátricas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6A8CC6-9D9A-550F-DDC3-8689F360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03" y="1398685"/>
            <a:ext cx="5512593" cy="314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95289C3-4CBE-CC94-2741-49A13CE6A0D1}"/>
              </a:ext>
            </a:extLst>
          </p:cNvPr>
          <p:cNvSpPr txBox="1"/>
          <p:nvPr/>
        </p:nvSpPr>
        <p:spPr>
          <a:xfrm>
            <a:off x="561109" y="2507673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r = -0.87 </a:t>
            </a:r>
          </a:p>
        </p:txBody>
      </p:sp>
    </p:spTree>
    <p:extLst>
      <p:ext uri="{BB962C8B-B14F-4D97-AF65-F5344CB8AC3E}">
        <p14:creationId xmlns:p14="http://schemas.microsoft.com/office/powerpoint/2010/main" val="346786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BE03-ED96-1412-7F4D-DA588F41BDB1}"/>
              </a:ext>
            </a:extLst>
          </p:cNvPr>
          <p:cNvSpPr txBox="1"/>
          <p:nvPr/>
        </p:nvSpPr>
        <p:spPr>
          <a:xfrm>
            <a:off x="1833932" y="439624"/>
            <a:ext cx="92986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dirty="0">
                <a:highlight>
                  <a:srgbClr val="C0C0C0"/>
                </a:highlight>
                <a:latin typeface="Consolas" panose="020B0609020204030204" pitchFamily="49" charset="0"/>
              </a:rPr>
              <a:t>Cantidad de psiquiatras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5289C3-4CBE-CC94-2741-49A13CE6A0D1}"/>
              </a:ext>
            </a:extLst>
          </p:cNvPr>
          <p:cNvSpPr txBox="1"/>
          <p:nvPr/>
        </p:nvSpPr>
        <p:spPr>
          <a:xfrm>
            <a:off x="561109" y="25076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r = 0.64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3B8093-E425-9D18-25C6-62E82BC3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2" y="1270622"/>
            <a:ext cx="5722079" cy="326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290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BE03-ED96-1412-7F4D-DA588F41BDB1}"/>
              </a:ext>
            </a:extLst>
          </p:cNvPr>
          <p:cNvSpPr txBox="1"/>
          <p:nvPr/>
        </p:nvSpPr>
        <p:spPr>
          <a:xfrm>
            <a:off x="1833932" y="608828"/>
            <a:ext cx="92986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dirty="0">
                <a:highlight>
                  <a:srgbClr val="C0C0C0"/>
                </a:highlight>
                <a:latin typeface="Consolas" panose="020B0609020204030204" pitchFamily="49" charset="0"/>
              </a:rPr>
              <a:t>Índice de vivienda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5289C3-4CBE-CC94-2741-49A13CE6A0D1}"/>
              </a:ext>
            </a:extLst>
          </p:cNvPr>
          <p:cNvSpPr txBox="1"/>
          <p:nvPr/>
        </p:nvSpPr>
        <p:spPr>
          <a:xfrm>
            <a:off x="561109" y="250767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r =-0.23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540EEE-AFCB-60E2-5070-E23309F3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2" y="1446839"/>
            <a:ext cx="5413160" cy="3087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202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BE03-ED96-1412-7F4D-DA588F41BDB1}"/>
              </a:ext>
            </a:extLst>
          </p:cNvPr>
          <p:cNvSpPr txBox="1"/>
          <p:nvPr/>
        </p:nvSpPr>
        <p:spPr>
          <a:xfrm>
            <a:off x="2810116" y="594927"/>
            <a:ext cx="92986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dirty="0">
                <a:highlight>
                  <a:srgbClr val="C0C0C0"/>
                </a:highlight>
                <a:latin typeface="Consolas" panose="020B0609020204030204" pitchFamily="49" charset="0"/>
              </a:rPr>
              <a:t>Renta media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5289C3-4CBE-CC94-2741-49A13CE6A0D1}"/>
              </a:ext>
            </a:extLst>
          </p:cNvPr>
          <p:cNvSpPr txBox="1"/>
          <p:nvPr/>
        </p:nvSpPr>
        <p:spPr>
          <a:xfrm>
            <a:off x="561109" y="2507673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r =0.27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CDC525-8B78-FD89-389A-9D14FBE3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09" y="1471098"/>
            <a:ext cx="5178381" cy="2953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097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38BE03-ED96-1412-7F4D-DA588F41BDB1}"/>
              </a:ext>
            </a:extLst>
          </p:cNvPr>
          <p:cNvSpPr txBox="1"/>
          <p:nvPr/>
        </p:nvSpPr>
        <p:spPr>
          <a:xfrm>
            <a:off x="1982809" y="570213"/>
            <a:ext cx="92986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dirty="0">
                <a:highlight>
                  <a:srgbClr val="C0C0C0"/>
                </a:highlight>
                <a:latin typeface="Consolas" panose="020B0609020204030204" pitchFamily="49" charset="0"/>
              </a:rPr>
              <a:t>Tasa AROPE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5289C3-4CBE-CC94-2741-49A13CE6A0D1}"/>
              </a:ext>
            </a:extLst>
          </p:cNvPr>
          <p:cNvSpPr txBox="1"/>
          <p:nvPr/>
        </p:nvSpPr>
        <p:spPr>
          <a:xfrm>
            <a:off x="561109" y="2507673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r =0.32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BF2781-6BE3-926D-0805-7BA331C9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09" y="1504613"/>
            <a:ext cx="4613123" cy="2942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508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636089" y="1251150"/>
            <a:ext cx="4966541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Conclusión 1</a:t>
            </a:r>
            <a:endParaRPr sz="5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3D583F-45BE-2997-A523-C8DA9E476481}"/>
              </a:ext>
            </a:extLst>
          </p:cNvPr>
          <p:cNvSpPr txBox="1"/>
          <p:nvPr/>
        </p:nvSpPr>
        <p:spPr>
          <a:xfrm flipH="1">
            <a:off x="5984112" y="2133600"/>
            <a:ext cx="379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D121B793-BF05-2B90-016B-057C875A4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16" y="2071981"/>
            <a:ext cx="4995278" cy="1446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Presupuesto no reduce suicidios. </a:t>
            </a:r>
            <a:r>
              <a:rPr lang="es-ES" altLang="es-ES" sz="1200" dirty="0">
                <a:solidFill>
                  <a:schemeClr val="tx1"/>
                </a:solidFill>
                <a:latin typeface="Consolas" panose="020B0609020204030204" pitchFamily="49" charset="0"/>
              </a:rPr>
              <a:t>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(0.56)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Bajo financiamiento en salud mental.</a:t>
            </a:r>
            <a:r>
              <a:rPr lang="es-ES" altLang="es-E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0.80%.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Menos camas, más suicidios. </a:t>
            </a:r>
            <a:r>
              <a:rPr lang="es-ES" altLang="es-ES" sz="1200" dirty="0">
                <a:solidFill>
                  <a:schemeClr val="tx1"/>
                </a:solidFill>
                <a:latin typeface="Consolas" panose="020B0609020204030204" pitchFamily="49" charset="0"/>
              </a:rPr>
              <a:t>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(-0.87).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Más psiquiatras, m</a:t>
            </a:r>
            <a:r>
              <a:rPr lang="es-ES" altLang="es-ES" sz="1200" dirty="0">
                <a:solidFill>
                  <a:schemeClr val="tx1"/>
                </a:solidFill>
                <a:latin typeface="Consolas" panose="020B0609020204030204" pitchFamily="49" charset="0"/>
              </a:rPr>
              <a:t>isma tendencia de suicidios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r= (0.64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E27A174-FD00-0D15-FF04-8C07EBBA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27" y="1088091"/>
            <a:ext cx="3112675" cy="14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636089" y="1251150"/>
            <a:ext cx="4966541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Conclusión 2</a:t>
            </a:r>
            <a:endParaRPr sz="5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3D583F-45BE-2997-A523-C8DA9E476481}"/>
              </a:ext>
            </a:extLst>
          </p:cNvPr>
          <p:cNvSpPr txBox="1"/>
          <p:nvPr/>
        </p:nvSpPr>
        <p:spPr>
          <a:xfrm flipH="1">
            <a:off x="5984112" y="2133600"/>
            <a:ext cx="379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9C269C-4A43-E1DD-9EB6-149590CAB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63" y="1976531"/>
            <a:ext cx="4024746" cy="208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Inflación y suicidios: r = (0.92).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Inflación y suicidios: r = (0.80).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Relación significativa detectada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Investigación y análisis continuos crucial.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982D89F-049E-6A09-5FF2-C877F3C1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903" y="1033304"/>
            <a:ext cx="3008699" cy="18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636089" y="1251150"/>
            <a:ext cx="4966541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Conclusión 3</a:t>
            </a:r>
            <a:endParaRPr sz="5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3D583F-45BE-2997-A523-C8DA9E476481}"/>
              </a:ext>
            </a:extLst>
          </p:cNvPr>
          <p:cNvSpPr txBox="1"/>
          <p:nvPr/>
        </p:nvSpPr>
        <p:spPr>
          <a:xfrm flipH="1">
            <a:off x="5984112" y="2133600"/>
            <a:ext cx="379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94C0486-4DA0-3B04-35A3-44561E7EB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279" y="2472439"/>
            <a:ext cx="3464410" cy="124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Hombres de 55 a 74 años lideran.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 siguen los de 35 a 54 años.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Los jóvenes no predominan </a:t>
            </a:r>
          </a:p>
        </p:txBody>
      </p:sp>
      <p:pic>
        <p:nvPicPr>
          <p:cNvPr id="3075" name="Picture 3" descr="Stick Man And Woman - ClipArt Best">
            <a:extLst>
              <a:ext uri="{FF2B5EF4-FFF2-40B4-BE49-F238E27FC236}">
                <a16:creationId xmlns:a16="http://schemas.microsoft.com/office/drawing/2014/main" id="{A3C1DA19-F548-0156-6EFE-7189A41D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82" y="1100640"/>
            <a:ext cx="1371799" cy="13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Teen Stick Figure Images – Browse 52,213 Stock Photos, Vectors, and Video |  Adobe Stock">
            <a:extLst>
              <a:ext uri="{FF2B5EF4-FFF2-40B4-BE49-F238E27FC236}">
                <a16:creationId xmlns:a16="http://schemas.microsoft.com/office/drawing/2014/main" id="{22417F6D-3E74-B53B-3100-464D4EFD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02124"/>
            <a:ext cx="3464410" cy="130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10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865625" y="1345263"/>
            <a:ext cx="4966541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Datos por Genero y edad</a:t>
            </a:r>
            <a:endParaRPr sz="5000" dirty="0"/>
          </a:p>
        </p:txBody>
      </p:sp>
      <p:cxnSp>
        <p:nvCxnSpPr>
          <p:cNvPr id="189" name="Google Shape;189;p32"/>
          <p:cNvCxnSpPr/>
          <p:nvPr/>
        </p:nvCxnSpPr>
        <p:spPr>
          <a:xfrm>
            <a:off x="1066045" y="3035091"/>
            <a:ext cx="4565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676618" y="963276"/>
            <a:ext cx="4966541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Conclusión 4</a:t>
            </a:r>
            <a:endParaRPr sz="5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3D583F-45BE-2997-A523-C8DA9E476481}"/>
              </a:ext>
            </a:extLst>
          </p:cNvPr>
          <p:cNvSpPr txBox="1"/>
          <p:nvPr/>
        </p:nvSpPr>
        <p:spPr>
          <a:xfrm flipH="1">
            <a:off x="5984112" y="2133600"/>
            <a:ext cx="379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F4EDC32-0B75-DE81-07AC-C74137E55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279" y="1860358"/>
            <a:ext cx="5694921" cy="2319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Sin correlación con  densidad de población siempre 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Andalucía, Cataluña, Madrid no lideran las tasas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ES" dirty="0">
                <a:solidFill>
                  <a:schemeClr val="tx1"/>
                </a:solidFill>
                <a:latin typeface="Consolas" panose="020B0609020204030204" pitchFamily="49" charset="0"/>
              </a:rPr>
              <a:t>Madrid tiene una de las mayores cantidad de población, pero no suicidios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Disparidad mínima entre regiones.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Asturias y Galicia lideran tasas. 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ACC4B9A6-2D65-0A49-E3D2-49C5CFA5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911" y="963276"/>
            <a:ext cx="1996810" cy="18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87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676618" y="963276"/>
            <a:ext cx="4966541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Conclusión 5</a:t>
            </a:r>
            <a:endParaRPr sz="5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3D583F-45BE-2997-A523-C8DA9E476481}"/>
              </a:ext>
            </a:extLst>
          </p:cNvPr>
          <p:cNvSpPr txBox="1"/>
          <p:nvPr/>
        </p:nvSpPr>
        <p:spPr>
          <a:xfrm flipH="1">
            <a:off x="5963331" y="2129987"/>
            <a:ext cx="379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F7EDB7-75E2-81F5-0BDE-2AF1308BC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424" y="1926926"/>
            <a:ext cx="4784880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Conclusiones mixtas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Altos precios de viviendas: -0.23.precios bajos, suicidios suben. Posible economía fuerte y mejor calidad de vida.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Altos alquileres: 0.27, alquileres suben, suicidios suben. Posibles dificultades económicas y mayor estrés financiero.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01683A9-8D17-ECBD-0FC2-011575DC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76" y="963276"/>
            <a:ext cx="2274473" cy="22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33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 idx="2"/>
          </p:nvPr>
        </p:nvSpPr>
        <p:spPr>
          <a:xfrm>
            <a:off x="676618" y="963276"/>
            <a:ext cx="4966541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Conclusión 6</a:t>
            </a:r>
            <a:endParaRPr sz="5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3D583F-45BE-2997-A523-C8DA9E476481}"/>
              </a:ext>
            </a:extLst>
          </p:cNvPr>
          <p:cNvSpPr txBox="1"/>
          <p:nvPr/>
        </p:nvSpPr>
        <p:spPr>
          <a:xfrm flipH="1">
            <a:off x="5963331" y="2129987"/>
            <a:ext cx="379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F7EDB7-75E2-81F5-0BDE-2AF1308BC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424" y="2244322"/>
            <a:ext cx="4784880" cy="199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Pobreza y exclusión suben,los suicidios suben.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Correlación positiva: 0.32.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Facilitar servicios de salud y mejorar condiciones de vida para abordar el problema.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345A5A-2F19-A9A5-92E9-1BBDA673B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524" y="971822"/>
            <a:ext cx="1678579" cy="22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0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C302EF2A-9645-6C7F-F400-1832C011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419" y="713423"/>
            <a:ext cx="3525162" cy="371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0BA7051-554E-1B73-B4FF-5353C287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6" y="673118"/>
            <a:ext cx="5190370" cy="379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F63BC0E-0290-8853-E8BB-A656CFD0E159}"/>
              </a:ext>
            </a:extLst>
          </p:cNvPr>
          <p:cNvSpPr txBox="1"/>
          <p:nvPr/>
        </p:nvSpPr>
        <p:spPr>
          <a:xfrm>
            <a:off x="6473605" y="673118"/>
            <a:ext cx="20326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Clr>
                <a:schemeClr val="tx1"/>
              </a:buClr>
            </a:pPr>
            <a:r>
              <a:rPr lang="es-ES" sz="14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Grupos mas prevalentes por edad y genero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Los hombres de 55 a 74 años 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Las mujeres de 55 a 74 años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811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BCD25A-F6C0-A9C0-0DDC-1A5DFE1F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34" y="608507"/>
            <a:ext cx="5679680" cy="392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6D5F89-61AF-6421-880E-9717CCE9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341" y="1476974"/>
            <a:ext cx="2739227" cy="218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4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2C97F6-E96B-74D6-E340-4A8685B6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7" y="553250"/>
            <a:ext cx="5636403" cy="393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A99EE2-D26B-0EB2-6A8E-4111B84D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542" y="1353867"/>
            <a:ext cx="3047254" cy="243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0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4B1AEF-CF3F-1B76-0AB5-31E3059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89" y="646737"/>
            <a:ext cx="5794721" cy="385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D07B3D1-FE7F-52DA-3158-9E70236CB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76" y="1435287"/>
            <a:ext cx="1969586" cy="20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6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4FF001E-1F23-5BA1-6FB9-3DB378A9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41" y="741405"/>
            <a:ext cx="7135316" cy="34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558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Silver Pitch Deck by Slidesgo">
  <a:themeElements>
    <a:clrScheme name="Simple Light">
      <a:dk1>
        <a:srgbClr val="4B4A4A"/>
      </a:dk1>
      <a:lt1>
        <a:srgbClr val="FFFFFF"/>
      </a:lt1>
      <a:dk2>
        <a:srgbClr val="7A7A7A"/>
      </a:dk2>
      <a:lt2>
        <a:srgbClr val="B6B6B6"/>
      </a:lt2>
      <a:accent1>
        <a:srgbClr val="D3D3D3"/>
      </a:accent1>
      <a:accent2>
        <a:srgbClr val="E9E9E9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444</Words>
  <Application>Microsoft Office PowerPoint</Application>
  <PresentationFormat>Presentación en pantalla (16:9)</PresentationFormat>
  <Paragraphs>80</Paragraphs>
  <Slides>32</Slides>
  <Notes>32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Consolas</vt:lpstr>
      <vt:lpstr>Poppins</vt:lpstr>
      <vt:lpstr>DM Sans</vt:lpstr>
      <vt:lpstr>Arial</vt:lpstr>
      <vt:lpstr>Poppins Black</vt:lpstr>
      <vt:lpstr>Minimalist Silver Pitch Deck by Slidesgo</vt:lpstr>
      <vt:lpstr>Paquete</vt:lpstr>
      <vt:lpstr>El grito silencioso</vt:lpstr>
      <vt:lpstr>Hipótesis</vt:lpstr>
      <vt:lpstr>Datos por Genero y edad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Datos por comunidad autónoma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 </vt:lpstr>
      <vt:lpstr>Datos basados en factores socioeconómicos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 1</vt:lpstr>
      <vt:lpstr>Conclusión 2</vt:lpstr>
      <vt:lpstr>Conclusión 3</vt:lpstr>
      <vt:lpstr>Conclusión 4</vt:lpstr>
      <vt:lpstr>Conclusión 5</vt:lpstr>
      <vt:lpstr>Conclusión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sebastian gines</dc:creator>
  <cp:lastModifiedBy>Sebastian Gines Lugo</cp:lastModifiedBy>
  <cp:revision>7</cp:revision>
  <dcterms:modified xsi:type="dcterms:W3CDTF">2024-06-09T21:54:36Z</dcterms:modified>
</cp:coreProperties>
</file>